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sldIdLst>
    <p:sldId id="297" r:id="rId2"/>
    <p:sldId id="298" r:id="rId3"/>
    <p:sldId id="299" r:id="rId4"/>
    <p:sldId id="300" r:id="rId5"/>
    <p:sldId id="301" r:id="rId6"/>
    <p:sldId id="302" r:id="rId7"/>
    <p:sldId id="259" r:id="rId8"/>
    <p:sldId id="271" r:id="rId9"/>
    <p:sldId id="272" r:id="rId10"/>
    <p:sldId id="273" r:id="rId11"/>
    <p:sldId id="274" r:id="rId12"/>
    <p:sldId id="260" r:id="rId13"/>
    <p:sldId id="275" r:id="rId14"/>
    <p:sldId id="277" r:id="rId15"/>
    <p:sldId id="279" r:id="rId16"/>
    <p:sldId id="280" r:id="rId17"/>
    <p:sldId id="281" r:id="rId18"/>
    <p:sldId id="294" r:id="rId19"/>
    <p:sldId id="282" r:id="rId20"/>
    <p:sldId id="283" r:id="rId21"/>
    <p:sldId id="285" r:id="rId22"/>
    <p:sldId id="288" r:id="rId23"/>
    <p:sldId id="289" r:id="rId24"/>
    <p:sldId id="266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ПО НАПРАВЛЕННОСТЯМ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техническая</c:v>
                </c:pt>
                <c:pt idx="1">
                  <c:v>естественнонаучная</c:v>
                </c:pt>
                <c:pt idx="2">
                  <c:v>художественная</c:v>
                </c:pt>
                <c:pt idx="3">
                  <c:v>социально-гуманитарная</c:v>
                </c:pt>
                <c:pt idx="4">
                  <c:v>туристско-краеведческая</c:v>
                </c:pt>
                <c:pt idx="5">
                  <c:v>физкультурно-спортивная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5.7000000000000002E-2</c:v>
                </c:pt>
                <c:pt idx="1">
                  <c:v>0.12920000000000001</c:v>
                </c:pt>
                <c:pt idx="2">
                  <c:v>0.28839999999999999</c:v>
                </c:pt>
                <c:pt idx="3">
                  <c:v>0.21740000000000001</c:v>
                </c:pt>
                <c:pt idx="4">
                  <c:v>3.5799999999999998E-2</c:v>
                </c:pt>
                <c:pt idx="5">
                  <c:v>0.23530000000000001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B3-480E-9C55-768D3B98ED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30448320"/>
        <c:axId val="1230449568"/>
      </c:barChart>
      <c:valAx>
        <c:axId val="123044956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230448320"/>
        <c:crosses val="autoZero"/>
        <c:crossBetween val="between"/>
      </c:valAx>
      <c:catAx>
        <c:axId val="1230448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0449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дошкольники</c:v>
                </c:pt>
                <c:pt idx="1">
                  <c:v>1-4 классы</c:v>
                </c:pt>
                <c:pt idx="2">
                  <c:v>5-7 классы</c:v>
                </c:pt>
                <c:pt idx="3">
                  <c:v>8-9 классы</c:v>
                </c:pt>
                <c:pt idx="4">
                  <c:v>10-11 классы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0.13769999999999999</c:v>
                </c:pt>
                <c:pt idx="1">
                  <c:v>0.34620000000000001</c:v>
                </c:pt>
                <c:pt idx="2">
                  <c:v>0.21659999999999999</c:v>
                </c:pt>
                <c:pt idx="3">
                  <c:v>0.1244</c:v>
                </c:pt>
                <c:pt idx="4">
                  <c:v>4.8399999999999999E-2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54-4E1F-B645-8F47531416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30447072"/>
        <c:axId val="1230447488"/>
      </c:barChart>
      <c:catAx>
        <c:axId val="1230447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0447488"/>
        <c:crosses val="autoZero"/>
        <c:auto val="1"/>
        <c:lblAlgn val="ctr"/>
        <c:lblOffset val="100"/>
        <c:noMultiLvlLbl val="0"/>
      </c:catAx>
      <c:valAx>
        <c:axId val="123044748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23044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Тверь (35,53%)</c:v>
                </c:pt>
                <c:pt idx="1">
                  <c:v>Вышневолоцкий (89,42%)</c:v>
                </c:pt>
                <c:pt idx="2">
                  <c:v>Ржевский (72,66%)</c:v>
                </c:pt>
                <c:pt idx="3">
                  <c:v>Торопецкий (86,32%)</c:v>
                </c:pt>
                <c:pt idx="4">
                  <c:v>Бежецкий 63,40%)</c:v>
                </c:pt>
                <c:pt idx="5">
                  <c:v>Удомельский (99,92%)</c:v>
                </c:pt>
                <c:pt idx="6">
                  <c:v>Нелидовский (65,36%)</c:v>
                </c:pt>
                <c:pt idx="7">
                  <c:v>Старицкий (71,54%)</c:v>
                </c:pt>
                <c:pt idx="8">
                  <c:v>Западнодвинский (97,48%)</c:v>
                </c:pt>
                <c:pt idx="9">
                  <c:v>Кашинский (48,81%)</c:v>
                </c:pt>
                <c:pt idx="10">
                  <c:v>Конаковский (10,86%)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20166</c:v>
                </c:pt>
                <c:pt idx="1">
                  <c:v>6468</c:v>
                </c:pt>
                <c:pt idx="2">
                  <c:v>4191</c:v>
                </c:pt>
                <c:pt idx="3">
                  <c:v>2626</c:v>
                </c:pt>
                <c:pt idx="4">
                  <c:v>2579</c:v>
                </c:pt>
                <c:pt idx="5">
                  <c:v>2517</c:v>
                </c:pt>
                <c:pt idx="6">
                  <c:v>2228</c:v>
                </c:pt>
                <c:pt idx="7">
                  <c:v>2124</c:v>
                </c:pt>
                <c:pt idx="8">
                  <c:v>1467</c:v>
                </c:pt>
                <c:pt idx="9">
                  <c:v>1186</c:v>
                </c:pt>
                <c:pt idx="10">
                  <c:v>1101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7E-4457-9805-BE5B6AB575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Тверь (35,53%)</c:v>
                </c:pt>
                <c:pt idx="1">
                  <c:v>Вышневолоцкий (89,42%)</c:v>
                </c:pt>
                <c:pt idx="2">
                  <c:v>Ржевский (72,66%)</c:v>
                </c:pt>
                <c:pt idx="3">
                  <c:v>Торопецкий (86,32%)</c:v>
                </c:pt>
                <c:pt idx="4">
                  <c:v>Бежецкий 63,40%)</c:v>
                </c:pt>
                <c:pt idx="5">
                  <c:v>Удомельский (99,92%)</c:v>
                </c:pt>
                <c:pt idx="6">
                  <c:v>Нелидовский (65,36%)</c:v>
                </c:pt>
                <c:pt idx="7">
                  <c:v>Старицкий (71,54%)</c:v>
                </c:pt>
                <c:pt idx="8">
                  <c:v>Западнодвинский (97,48%)</c:v>
                </c:pt>
                <c:pt idx="9">
                  <c:v>Кашинский (48,81%)</c:v>
                </c:pt>
                <c:pt idx="10">
                  <c:v>Конаковский (10,86%)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1274</c:v>
                </c:pt>
                <c:pt idx="1">
                  <c:v>937</c:v>
                </c:pt>
                <c:pt idx="2">
                  <c:v>489</c:v>
                </c:pt>
                <c:pt idx="3">
                  <c:v>409</c:v>
                </c:pt>
                <c:pt idx="4">
                  <c:v>240</c:v>
                </c:pt>
                <c:pt idx="5">
                  <c:v>470</c:v>
                </c:pt>
                <c:pt idx="6">
                  <c:v>195</c:v>
                </c:pt>
                <c:pt idx="7">
                  <c:v>265</c:v>
                </c:pt>
                <c:pt idx="8">
                  <c:v>200</c:v>
                </c:pt>
                <c:pt idx="9">
                  <c:v>348</c:v>
                </c:pt>
                <c:pt idx="10">
                  <c:v>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7E-4457-9805-BE5B6AB575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94559952"/>
        <c:axId val="1294560368"/>
      </c:barChart>
      <c:catAx>
        <c:axId val="129455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4560368"/>
        <c:crosses val="autoZero"/>
        <c:auto val="1"/>
        <c:lblAlgn val="ctr"/>
        <c:lblOffset val="100"/>
        <c:noMultiLvlLbl val="0"/>
      </c:catAx>
      <c:valAx>
        <c:axId val="1294560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9455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90452286974951E-2"/>
          <c:y val="1.5458395492367971E-2"/>
          <c:w val="0.92778219793817562"/>
          <c:h val="0.75897536622951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17"/>
                <c:pt idx="0">
                  <c:v>Андреапольский</c:v>
                </c:pt>
                <c:pt idx="1">
                  <c:v>Бельский</c:v>
                </c:pt>
                <c:pt idx="2">
                  <c:v>Бологовский</c:v>
                </c:pt>
                <c:pt idx="3">
                  <c:v>Жарковский</c:v>
                </c:pt>
                <c:pt idx="4">
                  <c:v>Кесовогорский</c:v>
                </c:pt>
                <c:pt idx="5">
                  <c:v>ЗАТО Озёрный</c:v>
                </c:pt>
                <c:pt idx="6">
                  <c:v>ЗАТО Солнечный</c:v>
                </c:pt>
                <c:pt idx="7">
                  <c:v>Краснохолмский</c:v>
                </c:pt>
                <c:pt idx="8">
                  <c:v>Кувшиновский</c:v>
                </c:pt>
                <c:pt idx="9">
                  <c:v>Лесной</c:v>
                </c:pt>
                <c:pt idx="10">
                  <c:v>Молоковский</c:v>
                </c:pt>
                <c:pt idx="11">
                  <c:v>Оленинский</c:v>
                </c:pt>
                <c:pt idx="12">
                  <c:v>Пеновский</c:v>
                </c:pt>
                <c:pt idx="13">
                  <c:v>Рамешковский</c:v>
                </c:pt>
                <c:pt idx="14">
                  <c:v>Селижаровский</c:v>
                </c:pt>
                <c:pt idx="15">
                  <c:v>Сонковский</c:v>
                </c:pt>
                <c:pt idx="16">
                  <c:v>Фировский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10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4</c:v>
                </c:pt>
                <c:pt idx="5">
                  <c:v>10</c:v>
                </c:pt>
                <c:pt idx="6">
                  <c:v>2</c:v>
                </c:pt>
                <c:pt idx="7">
                  <c:v>10</c:v>
                </c:pt>
                <c:pt idx="8">
                  <c:v>10</c:v>
                </c:pt>
                <c:pt idx="9">
                  <c:v>0</c:v>
                </c:pt>
                <c:pt idx="10">
                  <c:v>3</c:v>
                </c:pt>
                <c:pt idx="11">
                  <c:v>10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9-43A0-9466-256D6529AB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0679584"/>
        <c:axId val="710678752"/>
      </c:barChart>
      <c:catAx>
        <c:axId val="71067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0678752"/>
        <c:crosses val="autoZero"/>
        <c:auto val="1"/>
        <c:lblAlgn val="ctr"/>
        <c:lblOffset val="100"/>
        <c:noMultiLvlLbl val="0"/>
      </c:catAx>
      <c:valAx>
        <c:axId val="71067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067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90452286974951E-2"/>
          <c:y val="1.5458395492367971E-2"/>
          <c:w val="0.92778219793817562"/>
          <c:h val="0.75897536622951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город Тверь</c:v>
                </c:pt>
                <c:pt idx="1">
                  <c:v>Вышневолоцкий ГО</c:v>
                </c:pt>
                <c:pt idx="2">
                  <c:v>Ржевский МО</c:v>
                </c:pt>
                <c:pt idx="3">
                  <c:v>Торопецкий район</c:v>
                </c:pt>
                <c:pt idx="4">
                  <c:v>Бежецкий район</c:v>
                </c:pt>
                <c:pt idx="5">
                  <c:v>Удомельский ГО</c:v>
                </c:pt>
                <c:pt idx="6">
                  <c:v>Нелидовский ГО</c:v>
                </c:pt>
                <c:pt idx="7">
                  <c:v>Старицкий район</c:v>
                </c:pt>
                <c:pt idx="8">
                  <c:v>Западнодвинский МО</c:v>
                </c:pt>
                <c:pt idx="9">
                  <c:v>Кашинский ГО</c:v>
                </c:pt>
                <c:pt idx="10">
                  <c:v>Конаковский район</c:v>
                </c:pt>
                <c:pt idx="11">
                  <c:v>город Торжок</c:v>
                </c:pt>
                <c:pt idx="12">
                  <c:v>Спировский МО</c:v>
                </c:pt>
                <c:pt idx="13">
                  <c:v>Калининский район</c:v>
                </c:pt>
                <c:pt idx="14">
                  <c:v>Сандовский МО</c:v>
                </c:pt>
                <c:pt idx="15">
                  <c:v>Кимрский МО</c:v>
                </c:pt>
                <c:pt idx="16">
                  <c:v>Лихославльский МО</c:v>
                </c:pt>
                <c:pt idx="17">
                  <c:v>Зубцовский</c:v>
                </c:pt>
                <c:pt idx="18">
                  <c:v>Калязинский район</c:v>
                </c:pt>
                <c:pt idx="19">
                  <c:v>Максатихинский район</c:v>
                </c:pt>
                <c:pt idx="20">
                  <c:v>Осташковский ГО</c:v>
                </c:pt>
                <c:pt idx="21">
                  <c:v>Весьегонский МО</c:v>
                </c:pt>
                <c:pt idx="22">
                  <c:v>Торжокский район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20154</c:v>
                </c:pt>
                <c:pt idx="1">
                  <c:v>6468</c:v>
                </c:pt>
                <c:pt idx="2">
                  <c:v>4191</c:v>
                </c:pt>
                <c:pt idx="3">
                  <c:v>2626</c:v>
                </c:pt>
                <c:pt idx="4">
                  <c:v>2577</c:v>
                </c:pt>
                <c:pt idx="5">
                  <c:v>2517</c:v>
                </c:pt>
                <c:pt idx="6">
                  <c:v>2228</c:v>
                </c:pt>
                <c:pt idx="7">
                  <c:v>2124</c:v>
                </c:pt>
                <c:pt idx="8">
                  <c:v>1467</c:v>
                </c:pt>
                <c:pt idx="9">
                  <c:v>1186</c:v>
                </c:pt>
                <c:pt idx="10">
                  <c:v>1100</c:v>
                </c:pt>
                <c:pt idx="11">
                  <c:v>957</c:v>
                </c:pt>
                <c:pt idx="12">
                  <c:v>779</c:v>
                </c:pt>
                <c:pt idx="13">
                  <c:v>700</c:v>
                </c:pt>
                <c:pt idx="14">
                  <c:v>511</c:v>
                </c:pt>
                <c:pt idx="15">
                  <c:v>491</c:v>
                </c:pt>
                <c:pt idx="16">
                  <c:v>360</c:v>
                </c:pt>
                <c:pt idx="17">
                  <c:v>311</c:v>
                </c:pt>
                <c:pt idx="18">
                  <c:v>299</c:v>
                </c:pt>
                <c:pt idx="19">
                  <c:v>293</c:v>
                </c:pt>
                <c:pt idx="20">
                  <c:v>171</c:v>
                </c:pt>
                <c:pt idx="21">
                  <c:v>96</c:v>
                </c:pt>
                <c:pt idx="2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9-43A0-9466-256D6529AB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0679584"/>
        <c:axId val="710678752"/>
      </c:barChart>
      <c:catAx>
        <c:axId val="71067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0678752"/>
        <c:crosses val="autoZero"/>
        <c:auto val="1"/>
        <c:lblAlgn val="ctr"/>
        <c:lblOffset val="100"/>
        <c:noMultiLvlLbl val="0"/>
      </c:catAx>
      <c:valAx>
        <c:axId val="71067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067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90452286974951E-2"/>
          <c:y val="1.5458395492367971E-2"/>
          <c:w val="0.92778219793817562"/>
          <c:h val="0.75897536622951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Лист1!$A$2:$A$24</c:f>
              <c:strCache>
                <c:ptCount val="23"/>
                <c:pt idx="0">
                  <c:v>Западнодвинский МО</c:v>
                </c:pt>
                <c:pt idx="1">
                  <c:v>Торопецкий район</c:v>
                </c:pt>
                <c:pt idx="2">
                  <c:v>Спировский МО</c:v>
                </c:pt>
                <c:pt idx="3">
                  <c:v>Старицкий район</c:v>
                </c:pt>
                <c:pt idx="4">
                  <c:v>Вышневолоцкий ГО</c:v>
                </c:pt>
                <c:pt idx="5">
                  <c:v>Сандовский МО</c:v>
                </c:pt>
                <c:pt idx="6">
                  <c:v>Бежецкий район</c:v>
                </c:pt>
                <c:pt idx="7">
                  <c:v>Нелидовский ГО</c:v>
                </c:pt>
                <c:pt idx="8">
                  <c:v>Удомельский ГО</c:v>
                </c:pt>
                <c:pt idx="9">
                  <c:v>Ржевский МО</c:v>
                </c:pt>
                <c:pt idx="10">
                  <c:v>Кашинский ГО</c:v>
                </c:pt>
                <c:pt idx="11">
                  <c:v>город Тверь</c:v>
                </c:pt>
                <c:pt idx="12">
                  <c:v>город Торжок</c:v>
                </c:pt>
                <c:pt idx="13">
                  <c:v>Зубцовский район</c:v>
                </c:pt>
                <c:pt idx="14">
                  <c:v>Максатихинский район</c:v>
                </c:pt>
                <c:pt idx="15">
                  <c:v>Калязинский район</c:v>
                </c:pt>
                <c:pt idx="16">
                  <c:v>Весьегонский МО</c:v>
                </c:pt>
                <c:pt idx="17">
                  <c:v>Калининский район</c:v>
                </c:pt>
                <c:pt idx="18">
                  <c:v>Конаковский район</c:v>
                </c:pt>
                <c:pt idx="19">
                  <c:v>Лихославльский МО</c:v>
                </c:pt>
                <c:pt idx="20">
                  <c:v>Кимрский МО</c:v>
                </c:pt>
                <c:pt idx="21">
                  <c:v>Осташковский ГО</c:v>
                </c:pt>
                <c:pt idx="22">
                  <c:v>Торжокский район</c:v>
                </c:pt>
              </c:strCache>
            </c:strRef>
          </c:cat>
          <c:val>
            <c:numRef>
              <c:f>Лист1!$B$2:$B$24</c:f>
              <c:numCache>
                <c:formatCode>General</c:formatCode>
                <c:ptCount val="23"/>
                <c:pt idx="0">
                  <c:v>95</c:v>
                </c:pt>
                <c:pt idx="1">
                  <c:v>92</c:v>
                </c:pt>
                <c:pt idx="2">
                  <c:v>90</c:v>
                </c:pt>
                <c:pt idx="3">
                  <c:v>90</c:v>
                </c:pt>
                <c:pt idx="4">
                  <c:v>89</c:v>
                </c:pt>
                <c:pt idx="5">
                  <c:v>89</c:v>
                </c:pt>
                <c:pt idx="6">
                  <c:v>82</c:v>
                </c:pt>
                <c:pt idx="7">
                  <c:v>65</c:v>
                </c:pt>
                <c:pt idx="8">
                  <c:v>62</c:v>
                </c:pt>
                <c:pt idx="9">
                  <c:v>55</c:v>
                </c:pt>
                <c:pt idx="10">
                  <c:v>49</c:v>
                </c:pt>
                <c:pt idx="11">
                  <c:v>44</c:v>
                </c:pt>
                <c:pt idx="12">
                  <c:v>19</c:v>
                </c:pt>
                <c:pt idx="13">
                  <c:v>18</c:v>
                </c:pt>
                <c:pt idx="14">
                  <c:v>18</c:v>
                </c:pt>
                <c:pt idx="15">
                  <c:v>17</c:v>
                </c:pt>
                <c:pt idx="16">
                  <c:v>14</c:v>
                </c:pt>
                <c:pt idx="17">
                  <c:v>14</c:v>
                </c:pt>
                <c:pt idx="18">
                  <c:v>13</c:v>
                </c:pt>
                <c:pt idx="19">
                  <c:v>13</c:v>
                </c:pt>
                <c:pt idx="20">
                  <c:v>10</c:v>
                </c:pt>
                <c:pt idx="21">
                  <c:v>8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9-43A0-9466-256D6529AB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10679584"/>
        <c:axId val="710678752"/>
      </c:barChart>
      <c:catAx>
        <c:axId val="71067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0678752"/>
        <c:crosses val="autoZero"/>
        <c:auto val="1"/>
        <c:lblAlgn val="ctr"/>
        <c:lblOffset val="100"/>
        <c:noMultiLvlLbl val="0"/>
      </c:catAx>
      <c:valAx>
        <c:axId val="71067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067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D584-DD0D-4543-99D5-B691907A84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9F1-3189-4B13-9BB1-8E932608CE0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49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D584-DD0D-4543-99D5-B691907A84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9F1-3189-4B13-9BB1-8E932608C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D584-DD0D-4543-99D5-B691907A84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9F1-3189-4B13-9BB1-8E932608C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4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D584-DD0D-4543-99D5-B691907A84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9F1-3189-4B13-9BB1-8E932608C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8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D584-DD0D-4543-99D5-B691907A84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9F1-3189-4B13-9BB1-8E932608CE0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96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D584-DD0D-4543-99D5-B691907A84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9F1-3189-4B13-9BB1-8E932608C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4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D584-DD0D-4543-99D5-B691907A84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9F1-3189-4B13-9BB1-8E932608C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06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D584-DD0D-4543-99D5-B691907A84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9F1-3189-4B13-9BB1-8E932608C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69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D584-DD0D-4543-99D5-B691907A84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9F1-3189-4B13-9BB1-8E932608C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27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B9D584-DD0D-4543-99D5-B691907A84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9109F1-3189-4B13-9BB1-8E932608C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92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D584-DD0D-4543-99D5-B691907A84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109F1-3189-4B13-9BB1-8E932608C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92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B9D584-DD0D-4543-99D5-B691907A8484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9109F1-3189-4B13-9BB1-8E932608CE0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66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tdm69.ru/sites/6-dtdm/uploads/MOC/RF%20ot%2031.03.22%20No678-r%20Koncepcia%20razvitia%20DOD%20do%202030.pdf" TargetMode="External"/><Relationship Id="rId2" Type="http://schemas.openxmlformats.org/officeDocument/2006/relationships/hyperlink" Target="http://www.consultant.ru/document/cons_doc_LAW_140174/?ysclid=l527pxl0et27087275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dtdm69.ru/sites/6-dtdm/uploads/MOC/Minprosvesenia%20ot%2003.09.19%20No467%20Celevaa%20model%20DOD%20s%20izm.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tyjE/taBeftekv" TargetMode="External"/><Relationship Id="rId2" Type="http://schemas.openxmlformats.org/officeDocument/2006/relationships/hyperlink" Target="https://dtdm69.ru/sites/6-dtdm/uploads/MOC/TO%20ot%2025.08.22%20No886-rp%20O%20vnedrenii%20PFDO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dtdm69.ru/sites/6-dtdm/uploads/MOC/Prikaz_MO_TO_ot_02_09_22_880PK_Setevaya_forma.pdf" TargetMode="External"/><Relationship Id="rId4" Type="http://schemas.openxmlformats.org/officeDocument/2006/relationships/hyperlink" Target="https://dtdm69.ru/sites/6-dtdm/uploads/MOC/Prikaz_MO_TO_ot_23_09_22_939PK_Reglament_provedenia_NOK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ПОДВЕДЕНИЕ ИТОГОВ РАБОТЫ МУНИЦИПАЛЬНЫХ ОПОРНЫХ ЦЕНТРОВ ЗА 2022-2023 УЧЕБНЫЙ ГОД И ПЛАНИРОВАНИЕ ЗАДАЧ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166" y="0"/>
            <a:ext cx="3116834" cy="2832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1091" y="5708072"/>
            <a:ext cx="259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26 мая 2023 год</a:t>
            </a:r>
          </a:p>
          <a:p>
            <a:pPr algn="ctr"/>
            <a:r>
              <a:rPr lang="ru-RU" dirty="0"/>
              <a:t>г</a:t>
            </a:r>
            <a:r>
              <a:rPr lang="ru-RU" dirty="0" smtClean="0"/>
              <a:t>ород Тверь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0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261" y="508275"/>
            <a:ext cx="10058400" cy="1450757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(основное)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915" y="1391494"/>
            <a:ext cx="8596668" cy="488077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://www.consultant.ru/document/cons_doc_LAW_140174/?ysclid=l527pxl0et270872750"/>
              </a:rPr>
              <a:t>Федеральный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://www.consultant.ru/document/cons_doc_LAW_140174/?ysclid=l527pxl0et270872750"/>
              </a:rPr>
              <a:t>закон "Об образовании в Российской Федерации" от 29.12.2012 № 273-ФЗ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https://dtdm69.ru/sites/6-dtdm/uploads/MOC/RF%20ot%2031.03.22%20No678-r%20Koncepcia%20razvitia%20DOD%20do%202030.pdf"/>
              </a:rPr>
              <a:t> Распоряжение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https://dtdm69.ru/sites/6-dtdm/uploads/MOC/RF%20ot%2031.03.22%20No678-r%20Koncepcia%20razvitia%20DOD%20do%202030.pdf"/>
              </a:rPr>
              <a:t>Правительства РФ от 31.03.2022 № 678-р "Об утверждении Концепции развития дополнительного образования детей и признании утратившим силу Распоряжения Правительства РФ от 04.09.2014 N 1726-р"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» (вместе с «Концепцией развития дополнительного образования детей до 2030 года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https://dtdm69.ru/sites/6-dtdm/uploads/MOC/Minprosvesenia%20ot%2003.09.19%20No467%20Celevaa%20model%20DOD%20s%20izm..pdf"/>
              </a:rPr>
              <a:t>Приказ </a:t>
            </a:r>
            <a:r>
              <a:rPr lang="ru-RU" sz="6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https://dtdm69.ru/sites/6-dtdm/uploads/MOC/Minprosvesenia%20ot%2003.09.19%20No467%20Celevaa%20model%20DOD%20s%20izm..pdf"/>
              </a:rPr>
              <a:t>Минпросвещения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https://dtdm69.ru/sites/6-dtdm/uploads/MOC/Minprosvesenia%20ot%2003.09.19%20No467%20Celevaa%20model%20DOD%20s%20izm..pdf"/>
              </a:rPr>
              <a:t> России от 03.09.2019 № 467 (ред. от 02.02.2021) "Об утверждении Целевой модели развития региональных систем дополнительного образования детей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https://dtdm69.ru/sites/6-dtdm/uploads/MOC/Minprosvesenia%20ot%2003.09.19%20No467%20Celevaa%20model%20DOD%20s%20izm..pdf"/>
              </a:rPr>
              <a:t>"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22.09.2021 г. № 652н «Об утверждении профессионального стандарта «Педагог дополнительного образования детей и взрослых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РФ от 27.07.2022 г. № 629 «Об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</a:t>
            </a: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СП 2.4.3648-20 «Санитарно-эпидемиологические требования к организациям воспитания и обучения, отдыха и оздоровления детей и молодежи», утверждённых постановлением Главного государственного санитарного врача РФ от 28.09.2020 г. № 28.</a:t>
            </a:r>
          </a:p>
          <a:p>
            <a:pPr marL="0" indent="0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76" y="5240216"/>
            <a:ext cx="1146247" cy="11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152" y="529581"/>
            <a:ext cx="8923866" cy="56182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Распоряжение Правительства Тверской области от 25.08.2022 №886-рп "О внедрении системы персонифицированного учета и персонифицированного финансирования дополнительного образования детей в Тверской области"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Приказ Министерства образования Тверской области от 06.09.2022 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№ 906/ПК "Об утверждении Порядка организации работы по осуществлению персонифицированного учета и персонифицированного финансирования дополнительного образования детей в Тверской области"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 Приказ Министерства образования Тверской области от 23.09.2022 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№ 939/ПК "Об утверждении Регламента проведения независимой оценки качества дополнительных общеобразовательных программ в Тверской области"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Приказ Министерства образования Тверской области от 02.09.2022 </a:t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</a:b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№ 880/ПК "О внедрении модели реализации дополнительных общеобразовательных программ в сетевой форме"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Тверской области от 07.04.2023 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403/ПК «Об оказании содействия в работе и регулирования деятельности муниципальных опорных центров».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ДОКУМЕНТЫ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76" y="5240216"/>
            <a:ext cx="1146247" cy="11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6698" y="175809"/>
            <a:ext cx="5326302" cy="1057919"/>
          </a:xfrm>
        </p:spPr>
        <p:txBody>
          <a:bodyPr/>
          <a:lstStyle/>
          <a:p>
            <a:r>
              <a:rPr lang="ru-RU" b="1" dirty="0" smtClean="0"/>
              <a:t>ПИЛОТЫ 2023 ГОДА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700468"/>
            <a:ext cx="4738728" cy="49149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Андреапольский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организации)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Бельский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организация)</a:t>
            </a:r>
          </a:p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Бологовский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организация)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Жарковский район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организация)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Озёрный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организации)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Солнечный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(казённые учреждения)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Кесовогорский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организации)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Краснохолмский район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организации)</a:t>
            </a:r>
          </a:p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Кувшиновский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организация,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финансирование)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организации)</a:t>
            </a:r>
          </a:p>
          <a:p>
            <a:pPr marL="0" indent="0" algn="ctr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организации)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940581" y="1787592"/>
            <a:ext cx="4633546" cy="51434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Оленинский район (2 организации,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казённые учреждения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Пеновский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организация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казённые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учреждения)</a:t>
            </a:r>
          </a:p>
          <a:p>
            <a:pPr marL="0" indent="0" algn="ctr">
              <a:buNone/>
            </a:pP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Рамешковский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организации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казённые учреждения)</a:t>
            </a:r>
          </a:p>
          <a:p>
            <a:pPr marL="0" indent="0" algn="ctr">
              <a:buNone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Селижаровский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(2 организации)</a:t>
            </a:r>
          </a:p>
          <a:p>
            <a:pPr marL="0" indent="0" algn="ctr">
              <a:buNone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Сонковский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(2 организации)</a:t>
            </a:r>
          </a:p>
          <a:p>
            <a:pPr marL="0" indent="0" algn="ctr">
              <a:buNone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Фировский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организация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казённые учреждения)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76" y="5240216"/>
            <a:ext cx="1146247" cy="11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3116" y="1470730"/>
            <a:ext cx="8596668" cy="7500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Туристско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краеведческая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Навигатора ДО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269" y="1903468"/>
            <a:ext cx="4606392" cy="428289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Андреапольский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программы/всего 115</a:t>
            </a:r>
          </a:p>
          <a:p>
            <a:pPr marL="0" indent="0" algn="ct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Бельский район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программ/всего 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Бологовский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программ/всего 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Жарковский район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программы/всего 36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Озёрный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программы/всего 85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Солнечный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программ/всего 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Кесовогорский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программ/всего 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Краснохолмский район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программы/всего 131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Кувшиновский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программы/всего 33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район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программ/всего 18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Молоковский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программы/всего 47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Оленинский район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программа/всего 49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Пеновский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программы/всего 35</a:t>
            </a:r>
          </a:p>
          <a:p>
            <a:pPr marL="0" indent="0" algn="ctr">
              <a:buNone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Рамешковский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программа/всего 33</a:t>
            </a:r>
          </a:p>
          <a:p>
            <a:pPr marL="0" indent="0" algn="ctr">
              <a:buNone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Селижаровский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программы/всего 116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Сонковский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программ/всего 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Фировский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программа/всего 30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76" y="5240216"/>
            <a:ext cx="1146247" cy="11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9" y="188298"/>
            <a:ext cx="10058400" cy="8176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Количество присвоенных сертификатов учёта пилотов 2023 года </a:t>
            </a:r>
            <a:endParaRPr lang="ru-RU" sz="36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505791207"/>
              </p:ext>
            </p:extLst>
          </p:nvPr>
        </p:nvGraphicFramePr>
        <p:xfrm>
          <a:off x="618837" y="1005993"/>
          <a:ext cx="10806546" cy="577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507" y="5466189"/>
            <a:ext cx="1146247" cy="11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91" y="378669"/>
            <a:ext cx="10058400" cy="947004"/>
          </a:xfrm>
        </p:spPr>
        <p:txBody>
          <a:bodyPr/>
          <a:lstStyle/>
          <a:p>
            <a:pPr algn="ctr"/>
            <a:r>
              <a:rPr lang="ru-RU" b="1" dirty="0" smtClean="0"/>
              <a:t>ПИЛОТЫ 2022 ГОДА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1704" y="1967470"/>
            <a:ext cx="460658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город Тверь </a:t>
            </a:r>
            <a:r>
              <a:rPr lang="ru-RU" sz="1400" dirty="0" smtClean="0"/>
              <a:t>(1 организация)</a:t>
            </a:r>
          </a:p>
          <a:p>
            <a:pPr algn="ctr"/>
            <a:r>
              <a:rPr lang="ru-RU" sz="2400" dirty="0" smtClean="0"/>
              <a:t>Город Торжок </a:t>
            </a:r>
            <a:r>
              <a:rPr lang="ru-RU" sz="1400" dirty="0" smtClean="0"/>
              <a:t>(1 организация)</a:t>
            </a:r>
          </a:p>
          <a:p>
            <a:pPr algn="ctr"/>
            <a:r>
              <a:rPr lang="ru-RU" sz="2400" dirty="0" err="1" smtClean="0"/>
              <a:t>Бежецкий</a:t>
            </a:r>
            <a:r>
              <a:rPr lang="ru-RU" sz="2400" dirty="0" smtClean="0"/>
              <a:t> район </a:t>
            </a:r>
            <a:r>
              <a:rPr lang="ru-RU" sz="1400" dirty="0" smtClean="0"/>
              <a:t>(1 организация)</a:t>
            </a:r>
          </a:p>
          <a:p>
            <a:pPr algn="ctr"/>
            <a:r>
              <a:rPr lang="ru-RU" sz="2400" dirty="0" smtClean="0"/>
              <a:t>Весьегонский МО </a:t>
            </a:r>
            <a:r>
              <a:rPr lang="ru-RU" sz="1400" dirty="0" smtClean="0"/>
              <a:t>(1 организация)</a:t>
            </a:r>
          </a:p>
          <a:p>
            <a:pPr algn="ctr"/>
            <a:r>
              <a:rPr lang="ru-RU" sz="2400" dirty="0" err="1" smtClean="0"/>
              <a:t>Вышневолоцкий</a:t>
            </a:r>
            <a:r>
              <a:rPr lang="ru-RU" sz="2400" dirty="0" smtClean="0"/>
              <a:t> ГО </a:t>
            </a:r>
            <a:r>
              <a:rPr lang="ru-RU" sz="1400" dirty="0" smtClean="0"/>
              <a:t>(3 организации)</a:t>
            </a:r>
          </a:p>
          <a:p>
            <a:pPr algn="ctr"/>
            <a:r>
              <a:rPr lang="ru-RU" sz="2400" dirty="0" err="1" smtClean="0"/>
              <a:t>Западнодвинский</a:t>
            </a:r>
            <a:r>
              <a:rPr lang="ru-RU" sz="2400" dirty="0" smtClean="0"/>
              <a:t> МО </a:t>
            </a:r>
            <a:r>
              <a:rPr lang="ru-RU" sz="1400" dirty="0" smtClean="0"/>
              <a:t>(1 организация)</a:t>
            </a:r>
          </a:p>
          <a:p>
            <a:pPr algn="ctr"/>
            <a:r>
              <a:rPr lang="ru-RU" sz="2400" dirty="0" err="1" smtClean="0"/>
              <a:t>Зубцовский</a:t>
            </a:r>
            <a:r>
              <a:rPr lang="ru-RU" sz="2400" dirty="0" smtClean="0"/>
              <a:t> район </a:t>
            </a:r>
            <a:r>
              <a:rPr lang="ru-RU" sz="1400" dirty="0" smtClean="0"/>
              <a:t>(2 организации)</a:t>
            </a:r>
          </a:p>
          <a:p>
            <a:pPr algn="ctr"/>
            <a:r>
              <a:rPr lang="ru-RU" sz="2400" dirty="0" smtClean="0"/>
              <a:t>Калининский район </a:t>
            </a:r>
            <a:r>
              <a:rPr lang="ru-RU" sz="1400" dirty="0" smtClean="0"/>
              <a:t>(1 организация)</a:t>
            </a:r>
          </a:p>
          <a:p>
            <a:pPr algn="ctr"/>
            <a:r>
              <a:rPr lang="ru-RU" sz="2400" dirty="0" err="1" smtClean="0"/>
              <a:t>Калязинский</a:t>
            </a:r>
            <a:r>
              <a:rPr lang="ru-RU" sz="2400" dirty="0" smtClean="0"/>
              <a:t> район </a:t>
            </a:r>
            <a:r>
              <a:rPr lang="ru-RU" sz="1400" dirty="0" smtClean="0"/>
              <a:t>(1 организация)</a:t>
            </a:r>
          </a:p>
          <a:p>
            <a:pPr algn="ctr"/>
            <a:r>
              <a:rPr lang="ru-RU" sz="2400" dirty="0" err="1" smtClean="0"/>
              <a:t>Кашинский</a:t>
            </a:r>
            <a:r>
              <a:rPr lang="ru-RU" sz="2400" dirty="0" smtClean="0"/>
              <a:t> ГО </a:t>
            </a:r>
            <a:r>
              <a:rPr lang="ru-RU" sz="1400" dirty="0" smtClean="0"/>
              <a:t>(1 организация)</a:t>
            </a:r>
          </a:p>
          <a:p>
            <a:pPr algn="ctr"/>
            <a:r>
              <a:rPr lang="ru-RU" sz="2400" dirty="0" smtClean="0"/>
              <a:t>Кимрский МО </a:t>
            </a:r>
            <a:r>
              <a:rPr lang="ru-RU" sz="1400" dirty="0" smtClean="0"/>
              <a:t>(1 организация)</a:t>
            </a:r>
          </a:p>
          <a:p>
            <a:pPr algn="ctr"/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07891" y="1967470"/>
            <a:ext cx="485043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Конаковский район </a:t>
            </a:r>
            <a:r>
              <a:rPr lang="ru-RU" sz="1400" dirty="0" smtClean="0"/>
              <a:t>(4 организации)</a:t>
            </a:r>
          </a:p>
          <a:p>
            <a:pPr algn="ctr"/>
            <a:r>
              <a:rPr lang="ru-RU" sz="2400" dirty="0" err="1" smtClean="0"/>
              <a:t>Лихославльский</a:t>
            </a:r>
            <a:r>
              <a:rPr lang="ru-RU" sz="2400" dirty="0" smtClean="0"/>
              <a:t> МО </a:t>
            </a:r>
            <a:r>
              <a:rPr lang="ru-RU" sz="1400" dirty="0" smtClean="0"/>
              <a:t>(1 организация)</a:t>
            </a:r>
          </a:p>
          <a:p>
            <a:pPr algn="ctr"/>
            <a:r>
              <a:rPr lang="ru-RU" sz="2400" dirty="0" err="1" smtClean="0"/>
              <a:t>Максатихинский</a:t>
            </a:r>
            <a:r>
              <a:rPr lang="ru-RU" sz="2400" dirty="0" smtClean="0"/>
              <a:t> район </a:t>
            </a:r>
            <a:r>
              <a:rPr lang="ru-RU" sz="1400" dirty="0" smtClean="0"/>
              <a:t>(2 организации</a:t>
            </a:r>
            <a:r>
              <a:rPr lang="ru-RU" sz="1200" dirty="0" smtClean="0"/>
              <a:t>)</a:t>
            </a:r>
          </a:p>
          <a:p>
            <a:pPr algn="ctr"/>
            <a:r>
              <a:rPr lang="ru-RU" sz="2400" dirty="0" err="1" smtClean="0"/>
              <a:t>Нелидовский</a:t>
            </a:r>
            <a:r>
              <a:rPr lang="ru-RU" sz="2400" dirty="0" smtClean="0"/>
              <a:t> ГО </a:t>
            </a:r>
            <a:r>
              <a:rPr lang="ru-RU" sz="1400" dirty="0" smtClean="0"/>
              <a:t>(1 организация)</a:t>
            </a:r>
          </a:p>
          <a:p>
            <a:pPr algn="ctr"/>
            <a:r>
              <a:rPr lang="ru-RU" sz="2400" dirty="0" err="1" smtClean="0"/>
              <a:t>Осташковский</a:t>
            </a:r>
            <a:r>
              <a:rPr lang="ru-RU" sz="2400" dirty="0" smtClean="0"/>
              <a:t> ГО </a:t>
            </a:r>
            <a:r>
              <a:rPr lang="ru-RU" sz="1400" dirty="0" smtClean="0"/>
              <a:t>(1 организация)</a:t>
            </a:r>
          </a:p>
          <a:p>
            <a:pPr algn="ctr"/>
            <a:r>
              <a:rPr lang="ru-RU" sz="2400" dirty="0" smtClean="0"/>
              <a:t>Ржевский МО </a:t>
            </a:r>
            <a:r>
              <a:rPr lang="ru-RU" sz="1400" dirty="0" smtClean="0"/>
              <a:t>(2 организации)</a:t>
            </a:r>
          </a:p>
          <a:p>
            <a:pPr algn="ctr"/>
            <a:r>
              <a:rPr lang="ru-RU" sz="2400" dirty="0" smtClean="0"/>
              <a:t>Сандовский МО </a:t>
            </a:r>
            <a:r>
              <a:rPr lang="ru-RU" sz="1400" dirty="0" smtClean="0"/>
              <a:t>(1 организация)</a:t>
            </a:r>
          </a:p>
          <a:p>
            <a:pPr algn="ctr"/>
            <a:r>
              <a:rPr lang="ru-RU" sz="2400" dirty="0" err="1" smtClean="0"/>
              <a:t>Спировский</a:t>
            </a:r>
            <a:r>
              <a:rPr lang="ru-RU" sz="2400" dirty="0" smtClean="0"/>
              <a:t> МО </a:t>
            </a:r>
            <a:r>
              <a:rPr lang="ru-RU" sz="1400" dirty="0" smtClean="0"/>
              <a:t>(1 организация)</a:t>
            </a:r>
          </a:p>
          <a:p>
            <a:pPr algn="ctr"/>
            <a:r>
              <a:rPr lang="ru-RU" sz="2400" dirty="0" smtClean="0"/>
              <a:t>Старицкий район </a:t>
            </a:r>
            <a:r>
              <a:rPr lang="ru-RU" sz="1400" dirty="0" smtClean="0"/>
              <a:t>(1 организация)</a:t>
            </a:r>
          </a:p>
          <a:p>
            <a:pPr algn="ctr"/>
            <a:r>
              <a:rPr lang="ru-RU" sz="2400" dirty="0" err="1" smtClean="0"/>
              <a:t>Торопецкий</a:t>
            </a:r>
            <a:r>
              <a:rPr lang="ru-RU" sz="2400" dirty="0" smtClean="0"/>
              <a:t> район </a:t>
            </a:r>
            <a:r>
              <a:rPr lang="ru-RU" sz="1400" dirty="0" smtClean="0"/>
              <a:t>(2 организации)</a:t>
            </a:r>
          </a:p>
          <a:p>
            <a:pPr algn="ctr"/>
            <a:r>
              <a:rPr lang="ru-RU" sz="2400" dirty="0" err="1" smtClean="0"/>
              <a:t>Удомельский</a:t>
            </a:r>
            <a:r>
              <a:rPr lang="ru-RU" sz="2400" dirty="0" smtClean="0"/>
              <a:t> ГО </a:t>
            </a:r>
            <a:r>
              <a:rPr lang="ru-RU" sz="1400" dirty="0" smtClean="0"/>
              <a:t>(2 организации)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1855" y="1221789"/>
            <a:ext cx="741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системе ПФДО участвовали 32 организации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927" y="5131136"/>
            <a:ext cx="1360649" cy="136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485" y="175607"/>
            <a:ext cx="10058400" cy="13181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«ПЯТЁРКА» лидеров среди ПИЛОТОВ 2022 ГОДА ПО ЗАПОЛНЕНИЮ ДОРОЖНОЙ КАРТЫ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10852" y="1555588"/>
            <a:ext cx="3362036" cy="829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Ни одного напоминания и ни одной просьбы заполнить дорожную карту</a:t>
            </a:r>
            <a:endParaRPr lang="ru-RU" sz="1600" dirty="0"/>
          </a:p>
        </p:txBody>
      </p:sp>
      <p:sp>
        <p:nvSpPr>
          <p:cNvPr id="8" name="Лента лицом вверх 7"/>
          <p:cNvSpPr/>
          <p:nvPr/>
        </p:nvSpPr>
        <p:spPr>
          <a:xfrm>
            <a:off x="1717963" y="1555588"/>
            <a:ext cx="4396507" cy="8312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Спировский</a:t>
            </a:r>
            <a:r>
              <a:rPr lang="ru-RU" b="1" dirty="0" smtClean="0"/>
              <a:t> МО</a:t>
            </a:r>
            <a:endParaRPr lang="ru-RU" b="1" dirty="0"/>
          </a:p>
        </p:txBody>
      </p:sp>
      <p:sp>
        <p:nvSpPr>
          <p:cNvPr id="9" name="Лента лицом вверх 8"/>
          <p:cNvSpPr/>
          <p:nvPr/>
        </p:nvSpPr>
        <p:spPr>
          <a:xfrm>
            <a:off x="1702928" y="2569652"/>
            <a:ext cx="4411543" cy="8312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Старицкий МО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0852" y="2569652"/>
            <a:ext cx="3362036" cy="846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Ни одного напоминания и ни одной просьбы заполнить дорожную карту</a:t>
            </a:r>
            <a:endParaRPr lang="ru-RU" sz="1600" dirty="0"/>
          </a:p>
        </p:txBody>
      </p:sp>
      <p:sp>
        <p:nvSpPr>
          <p:cNvPr id="11" name="Лента лицом вверх 10"/>
          <p:cNvSpPr/>
          <p:nvPr/>
        </p:nvSpPr>
        <p:spPr>
          <a:xfrm>
            <a:off x="1717963" y="3555638"/>
            <a:ext cx="4396508" cy="8312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город Тверь</a:t>
            </a:r>
            <a:endParaRPr lang="ru-RU" b="1" dirty="0"/>
          </a:p>
        </p:txBody>
      </p:sp>
      <p:sp>
        <p:nvSpPr>
          <p:cNvPr id="13" name="Лента лицом вверх 12"/>
          <p:cNvSpPr/>
          <p:nvPr/>
        </p:nvSpPr>
        <p:spPr>
          <a:xfrm>
            <a:off x="1702928" y="4566785"/>
            <a:ext cx="4396509" cy="8312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Западнодвинский</a:t>
            </a:r>
            <a:r>
              <a:rPr lang="ru-RU" b="1" dirty="0" smtClean="0"/>
              <a:t> МО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10852" y="3555638"/>
            <a:ext cx="3362036" cy="845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Ни одного напоминания и ни одной просьбы заполнить дорожную карту</a:t>
            </a:r>
            <a:endParaRPr lang="ru-RU" sz="1600" dirty="0"/>
          </a:p>
        </p:txBody>
      </p:sp>
      <p:sp>
        <p:nvSpPr>
          <p:cNvPr id="15" name="Лента лицом вверх 14"/>
          <p:cNvSpPr/>
          <p:nvPr/>
        </p:nvSpPr>
        <p:spPr>
          <a:xfrm>
            <a:off x="1739488" y="5552771"/>
            <a:ext cx="4396506" cy="8312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Кашинский</a:t>
            </a:r>
            <a:r>
              <a:rPr lang="ru-RU" b="1" dirty="0" smtClean="0"/>
              <a:t> ГО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0852" y="4566785"/>
            <a:ext cx="3362036" cy="841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Два напоминания и ни одной просьбы заполнить дорожную карту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10852" y="5573294"/>
            <a:ext cx="3362036" cy="810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Два напоминания и ни одной просьбы заполнить дорожную карту</a:t>
            </a:r>
            <a:endParaRPr lang="ru-RU" sz="16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346" y="5552770"/>
            <a:ext cx="1146247" cy="11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4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9" y="188298"/>
            <a:ext cx="10058400" cy="8176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Количество выданных сертификатов среди пилотов 2022 года 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99751835"/>
              </p:ext>
            </p:extLst>
          </p:nvPr>
        </p:nvGraphicFramePr>
        <p:xfrm>
          <a:off x="387928" y="1005993"/>
          <a:ext cx="10806546" cy="577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9" y="5908619"/>
            <a:ext cx="870871" cy="8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9" y="188298"/>
            <a:ext cx="10058400" cy="8176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Процент выданных сертификатов среди пилотов 2022 года 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97064654"/>
              </p:ext>
            </p:extLst>
          </p:nvPr>
        </p:nvGraphicFramePr>
        <p:xfrm>
          <a:off x="387928" y="1005993"/>
          <a:ext cx="10806546" cy="577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49" y="5908619"/>
            <a:ext cx="870871" cy="8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5" y="156216"/>
            <a:ext cx="10594109" cy="10855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«</a:t>
            </a:r>
            <a:r>
              <a:rPr lang="ru-RU" b="1" dirty="0" smtClean="0">
                <a:solidFill>
                  <a:schemeClr val="tx1"/>
                </a:solidFill>
              </a:rPr>
              <a:t>Тройка</a:t>
            </a:r>
            <a:r>
              <a:rPr lang="ru-RU" sz="3600" b="1" dirty="0" smtClean="0">
                <a:solidFill>
                  <a:schemeClr val="tx1"/>
                </a:solidFill>
              </a:rPr>
              <a:t>» лидеров по охвату Информационной кампании пилотов 2022 года в сети Интернет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81023" y="897197"/>
            <a:ext cx="2540001" cy="2308315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г</a:t>
            </a:r>
            <a:r>
              <a:rPr lang="ru-RU" sz="2400" b="1" dirty="0" smtClean="0"/>
              <a:t>ород Тверь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550" y="5552770"/>
            <a:ext cx="1146247" cy="1146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2584" y="1241766"/>
            <a:ext cx="4061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МОЦ города Твери организован на базе Дворца творчества детей и молодежи</a:t>
            </a:r>
          </a:p>
          <a:p>
            <a:r>
              <a:rPr lang="ru-RU" u="sng" dirty="0" smtClean="0"/>
              <a:t>Руководитель МОЦ </a:t>
            </a:r>
          </a:p>
          <a:p>
            <a:r>
              <a:rPr lang="ru-RU" dirty="0" err="1" smtClean="0"/>
              <a:t>Забрускова</a:t>
            </a:r>
            <a:r>
              <a:rPr lang="ru-RU" dirty="0" smtClean="0"/>
              <a:t> Александра Алексеевна</a:t>
            </a:r>
            <a:br>
              <a:rPr lang="ru-RU" dirty="0" smtClean="0"/>
            </a:br>
            <a:r>
              <a:rPr lang="ru-RU" u="sng" dirty="0" smtClean="0"/>
              <a:t>Методист МОЦ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Киреева Елена Васильевна </a:t>
            </a:r>
            <a:endParaRPr lang="ru-RU" dirty="0"/>
          </a:p>
        </p:txBody>
      </p:sp>
      <p:pic>
        <p:nvPicPr>
          <p:cNvPr id="1026" name="Picture 2" descr="Дворец творчества детей и молодежи г.Тверь, афиша предстоящих событий Тве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7" y="3500076"/>
            <a:ext cx="2830921" cy="31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015" y="3499572"/>
            <a:ext cx="4372177" cy="29381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63" y="1241766"/>
            <a:ext cx="4397663" cy="28462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829" y="4175842"/>
            <a:ext cx="2714522" cy="26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5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РЕГИОНАЛЬНЫЙ МОДЕЛЬНЫЙ ЦЕНТР: СТРУКТУРА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1429" y="1737360"/>
            <a:ext cx="8596668" cy="45173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u="sng" dirty="0" smtClean="0">
              <a:solidFill>
                <a:srgbClr val="3494BA"/>
              </a:solidFill>
            </a:endParaRPr>
          </a:p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3494BA"/>
                </a:solidFill>
              </a:rPr>
              <a:t>Руководитель:</a:t>
            </a:r>
            <a:r>
              <a:rPr lang="ru-RU" sz="2000" b="1" dirty="0" smtClean="0">
                <a:solidFill>
                  <a:srgbClr val="3494BA"/>
                </a:solidFill>
              </a:rPr>
              <a:t> </a:t>
            </a:r>
            <a:br>
              <a:rPr lang="ru-RU" sz="2000" b="1" dirty="0" smtClean="0">
                <a:solidFill>
                  <a:srgbClr val="3494BA"/>
                </a:solidFill>
              </a:rPr>
            </a:br>
            <a:r>
              <a:rPr lang="ru-RU" sz="2000" b="1" dirty="0" smtClean="0"/>
              <a:t>Мамедова Эльвира </a:t>
            </a:r>
            <a:r>
              <a:rPr lang="ru-RU" sz="2000" b="1" dirty="0" err="1" smtClean="0"/>
              <a:t>Мубариз-кызы</a:t>
            </a:r>
            <a:endParaRPr lang="en-US" sz="2000" b="1" dirty="0"/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3494BA"/>
                </a:solidFill>
              </a:rPr>
              <a:t>Методисты: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err="1" smtClean="0"/>
              <a:t>Козельская</a:t>
            </a:r>
            <a:r>
              <a:rPr lang="ru-RU" sz="2000" b="1" dirty="0" smtClean="0"/>
              <a:t> Ирина Ивановна</a:t>
            </a:r>
            <a:br>
              <a:rPr lang="ru-RU" sz="2000" b="1" dirty="0" smtClean="0"/>
            </a:br>
            <a:r>
              <a:rPr lang="ru-RU" sz="2000" b="1" dirty="0" smtClean="0"/>
              <a:t>Королёва Юлия Михайловна</a:t>
            </a:r>
            <a:br>
              <a:rPr lang="ru-RU" sz="2000" b="1" dirty="0" smtClean="0"/>
            </a:br>
            <a:r>
              <a:rPr lang="ru-RU" sz="2000" b="1" dirty="0" err="1" smtClean="0"/>
              <a:t>Шамакина</a:t>
            </a:r>
            <a:r>
              <a:rPr lang="ru-RU" sz="2000" b="1" dirty="0" smtClean="0"/>
              <a:t> Светлана Викторовна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u="sng" dirty="0" smtClean="0">
                <a:solidFill>
                  <a:srgbClr val="3494BA"/>
                </a:solidFill>
              </a:rPr>
              <a:t>ПОЧТА: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RMC69@yandex.ru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u="sng" dirty="0" smtClean="0">
                <a:solidFill>
                  <a:srgbClr val="3494BA"/>
                </a:solidFill>
              </a:rPr>
              <a:t>СТРАНИЦА ВКОНТАКТЕ:</a:t>
            </a:r>
            <a:r>
              <a:rPr lang="en-US" sz="2000" b="1" dirty="0" smtClean="0">
                <a:solidFill>
                  <a:schemeClr val="tx1"/>
                </a:solidFill>
              </a:rPr>
              <a:t> vk.com/</a:t>
            </a:r>
            <a:r>
              <a:rPr lang="en-US" sz="2000" b="1" dirty="0" err="1" smtClean="0">
                <a:solidFill>
                  <a:schemeClr val="tx1"/>
                </a:solidFill>
              </a:rPr>
              <a:t>rmctver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7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5" y="156216"/>
            <a:ext cx="10594109" cy="10855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«</a:t>
            </a:r>
            <a:r>
              <a:rPr lang="ru-RU" b="1" dirty="0" smtClean="0">
                <a:solidFill>
                  <a:schemeClr val="tx1"/>
                </a:solidFill>
              </a:rPr>
              <a:t>Тройка</a:t>
            </a:r>
            <a:r>
              <a:rPr lang="ru-RU" sz="3600" b="1" dirty="0" smtClean="0">
                <a:solidFill>
                  <a:schemeClr val="tx1"/>
                </a:solidFill>
              </a:rPr>
              <a:t>» лидеров по охвату Информационной кампании пилотов 2022 года в сети Интернет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447749" y="869645"/>
            <a:ext cx="2540001" cy="2308315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b="1" dirty="0" smtClean="0"/>
          </a:p>
          <a:p>
            <a:pPr algn="ctr"/>
            <a:r>
              <a:rPr lang="ru-RU" sz="1900" b="1" dirty="0" smtClean="0"/>
              <a:t>Кимрский МО</a:t>
            </a:r>
            <a:endParaRPr lang="ru-RU" sz="19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550" y="5552770"/>
            <a:ext cx="1146247" cy="1146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5484" y="1423634"/>
            <a:ext cx="4061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МОЦ Кимрского МО организован на базе Центра развития творчества детей и юношества им. И.А. Панкова</a:t>
            </a:r>
          </a:p>
          <a:p>
            <a:r>
              <a:rPr lang="ru-RU" u="sng" dirty="0" smtClean="0"/>
              <a:t>Руководитель МОЦ </a:t>
            </a:r>
          </a:p>
          <a:p>
            <a:r>
              <a:rPr lang="ru-RU" dirty="0" err="1" smtClean="0"/>
              <a:t>Тувалова</a:t>
            </a:r>
            <a:r>
              <a:rPr lang="ru-RU" dirty="0" smtClean="0"/>
              <a:t> Лилия Вячеславовна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464" y="1369042"/>
            <a:ext cx="3213456" cy="2860058"/>
          </a:xfrm>
          <a:prstGeom prst="rect">
            <a:avLst/>
          </a:prstGeom>
        </p:spPr>
      </p:pic>
      <p:pic>
        <p:nvPicPr>
          <p:cNvPr id="2052" name="Picture 4" descr="Центр развития творчества детей и юношества им. И.А. Панкова - Ким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9" b="30741"/>
          <a:stretch/>
        </p:blipFill>
        <p:spPr bwMode="auto">
          <a:xfrm>
            <a:off x="447749" y="3507260"/>
            <a:ext cx="4371901" cy="319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48" y="3651068"/>
            <a:ext cx="3446374" cy="30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5" y="156216"/>
            <a:ext cx="10594109" cy="10855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«</a:t>
            </a:r>
            <a:r>
              <a:rPr lang="ru-RU" b="1" dirty="0" smtClean="0">
                <a:solidFill>
                  <a:schemeClr val="tx1"/>
                </a:solidFill>
              </a:rPr>
              <a:t>Тройка</a:t>
            </a:r>
            <a:r>
              <a:rPr lang="ru-RU" sz="3600" b="1" dirty="0" smtClean="0">
                <a:solidFill>
                  <a:schemeClr val="tx1"/>
                </a:solidFill>
              </a:rPr>
              <a:t>» лидеров по охвату Информационной кампании пилотов 2022 года в сети Интернет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248403" y="915669"/>
            <a:ext cx="2681227" cy="2308315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00" b="1" dirty="0" smtClean="0"/>
          </a:p>
          <a:p>
            <a:pPr algn="ctr"/>
            <a:r>
              <a:rPr lang="ru-RU" sz="1600" b="1" dirty="0" smtClean="0"/>
              <a:t>Конаковский район</a:t>
            </a:r>
            <a:endParaRPr lang="ru-RU" sz="1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343" y="5552770"/>
            <a:ext cx="1146247" cy="1146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4959" y="1369042"/>
            <a:ext cx="45917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МОЦ Конаковского района организован на базе </a:t>
            </a:r>
          </a:p>
          <a:p>
            <a:r>
              <a:rPr lang="ru-RU" dirty="0" smtClean="0"/>
              <a:t>Центра внешкольной работы</a:t>
            </a:r>
          </a:p>
          <a:p>
            <a:r>
              <a:rPr lang="ru-RU" u="sng" dirty="0" smtClean="0"/>
              <a:t>Руководитель МОЦ </a:t>
            </a:r>
          </a:p>
          <a:p>
            <a:r>
              <a:rPr lang="ru-RU" dirty="0" smtClean="0"/>
              <a:t>Смирнова Елена Николаевна</a:t>
            </a:r>
          </a:p>
          <a:p>
            <a:r>
              <a:rPr lang="ru-RU" u="sng" dirty="0" smtClean="0"/>
              <a:t>Методист МОЦ</a:t>
            </a:r>
            <a:br>
              <a:rPr lang="ru-RU" u="sng" dirty="0" smtClean="0"/>
            </a:br>
            <a:r>
              <a:rPr lang="ru-RU" dirty="0" smtClean="0"/>
              <a:t>Трифонова Людмила Юрьевна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65" y="3885551"/>
            <a:ext cx="4018185" cy="19970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04" y="1369042"/>
            <a:ext cx="3860507" cy="2324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77" y="3484679"/>
            <a:ext cx="2985795" cy="3214338"/>
          </a:xfrm>
          <a:prstGeom prst="rect">
            <a:avLst/>
          </a:prstGeom>
        </p:spPr>
      </p:pic>
      <p:pic>
        <p:nvPicPr>
          <p:cNvPr id="4098" name="Picture 2" descr="Центр внешкольной работы, дополнительное образование, ул. Баскакова, 11,  Конаково — Яндекс Карт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3" y="3643457"/>
            <a:ext cx="3435350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1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4" y="153457"/>
            <a:ext cx="10594109" cy="108555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«Пятёрка» лидеров-МОЦ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по охвату детей в дополнительном образовании  Тверской области</a:t>
            </a:r>
            <a:endParaRPr lang="ru-RU" sz="3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550" y="5552770"/>
            <a:ext cx="1146247" cy="1146247"/>
          </a:xfrm>
          <a:prstGeom prst="rect">
            <a:avLst/>
          </a:prstGeom>
        </p:spPr>
      </p:pic>
      <p:pic>
        <p:nvPicPr>
          <p:cNvPr id="1026" name="Picture 2" descr="Названы лидирующие по убыли населения города и районы Тверской области |  ОБЩЕСТВО: События | ОБЩЕСТВО | АиФ Твер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90" y="1528479"/>
            <a:ext cx="6699083" cy="444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154545" y="1342403"/>
            <a:ext cx="3038764" cy="10306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город Тверь </a:t>
            </a:r>
          </a:p>
          <a:p>
            <a:pPr algn="ctr"/>
            <a:r>
              <a:rPr lang="ru-RU" dirty="0" smtClean="0"/>
              <a:t>(46 001 детей)</a:t>
            </a:r>
            <a:endParaRPr lang="ru-RU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154545" y="2373031"/>
            <a:ext cx="3038764" cy="10213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Конаковский район</a:t>
            </a:r>
          </a:p>
          <a:p>
            <a:pPr algn="ctr"/>
            <a:r>
              <a:rPr lang="ru-RU" dirty="0" smtClean="0"/>
              <a:t>(10 136 детей)</a:t>
            </a: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154545" y="3496486"/>
            <a:ext cx="3038764" cy="9179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Ржевский МО</a:t>
            </a:r>
          </a:p>
          <a:p>
            <a:pPr algn="ctr"/>
            <a:r>
              <a:rPr lang="ru-RU" dirty="0" smtClean="0"/>
              <a:t>(5 768 детей)</a:t>
            </a:r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154545" y="4517878"/>
            <a:ext cx="3038764" cy="9957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Калининский район </a:t>
            </a:r>
          </a:p>
          <a:p>
            <a:pPr algn="ctr"/>
            <a:r>
              <a:rPr lang="ru-RU" dirty="0" smtClean="0"/>
              <a:t>(5 107 детей)</a:t>
            </a:r>
            <a:endParaRPr lang="ru-RU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154545" y="5552770"/>
            <a:ext cx="3038764" cy="10534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Бежецкий</a:t>
            </a:r>
            <a:r>
              <a:rPr lang="ru-RU" dirty="0" smtClean="0"/>
              <a:t> район</a:t>
            </a:r>
          </a:p>
          <a:p>
            <a:pPr algn="ctr"/>
            <a:r>
              <a:rPr lang="ru-RU" dirty="0" smtClean="0"/>
              <a:t>(4 068 детей)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59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4" y="229392"/>
            <a:ext cx="10594109" cy="108555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«Пятёрка» лидеров-МОЦ по охвату детей в дополнительном образовании Тверской области с количеством проживающих детей в муниципалитете менее 1000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550" y="5552770"/>
            <a:ext cx="1146247" cy="1146247"/>
          </a:xfrm>
          <a:prstGeom prst="rect">
            <a:avLst/>
          </a:prstGeom>
        </p:spPr>
      </p:pic>
      <p:pic>
        <p:nvPicPr>
          <p:cNvPr id="1026" name="Picture 2" descr="Названы лидирующие по убыли населения города и районы Тверской области |  ОБЩЕСТВО: События | ОБЩЕСТВО | АиФ Твер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72" y="1484341"/>
            <a:ext cx="6699083" cy="444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154545" y="1342403"/>
            <a:ext cx="3038764" cy="10306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Фировский</a:t>
            </a:r>
            <a:r>
              <a:rPr lang="ru-RU" dirty="0" smtClean="0"/>
              <a:t> район</a:t>
            </a:r>
          </a:p>
          <a:p>
            <a:pPr algn="ctr"/>
            <a:r>
              <a:rPr lang="ru-RU" dirty="0" smtClean="0"/>
              <a:t>(637 детей)</a:t>
            </a:r>
            <a:endParaRPr lang="ru-RU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154545" y="2373031"/>
            <a:ext cx="3038764" cy="10213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Пеновский</a:t>
            </a:r>
            <a:r>
              <a:rPr lang="ru-RU" dirty="0" smtClean="0"/>
              <a:t> МО</a:t>
            </a:r>
          </a:p>
          <a:p>
            <a:pPr algn="ctr"/>
            <a:r>
              <a:rPr lang="ru-RU" dirty="0" smtClean="0"/>
              <a:t>(574 детей)</a:t>
            </a: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154545" y="3496486"/>
            <a:ext cx="3038764" cy="9179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Сандовский</a:t>
            </a:r>
            <a:r>
              <a:rPr lang="ru-RU" dirty="0" smtClean="0"/>
              <a:t> МО</a:t>
            </a:r>
          </a:p>
          <a:p>
            <a:pPr algn="ctr"/>
            <a:r>
              <a:rPr lang="ru-RU" dirty="0" smtClean="0"/>
              <a:t>(547 детей)</a:t>
            </a:r>
            <a:endParaRPr lang="ru-RU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1154545" y="4517878"/>
            <a:ext cx="3038764" cy="9957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Молоковский</a:t>
            </a:r>
            <a:r>
              <a:rPr lang="ru-RU" dirty="0" smtClean="0"/>
              <a:t> МО</a:t>
            </a:r>
          </a:p>
          <a:p>
            <a:pPr algn="ctr"/>
            <a:r>
              <a:rPr lang="ru-RU" dirty="0" smtClean="0"/>
              <a:t>(514 детей)</a:t>
            </a:r>
            <a:endParaRPr lang="ru-RU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154545" y="5552770"/>
            <a:ext cx="3038764" cy="10534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Лесной МО</a:t>
            </a:r>
          </a:p>
          <a:p>
            <a:pPr algn="ctr"/>
            <a:r>
              <a:rPr lang="ru-RU" dirty="0" smtClean="0"/>
              <a:t>(496 детей)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28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961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РЕГИОНАЛЬНЫЕ И ФЕДЕРАЛЬНЫЕ ПРОЕКТЫ ДОД В 2023-2024 УЧЕБНОМ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Региональные мероприятия</a:t>
            </a:r>
          </a:p>
          <a:p>
            <a:r>
              <a:rPr lang="ru-RU" dirty="0"/>
              <a:t>1.	Областной конкурс "Компьютерная графика" среди учащихся школ и учреждений дополнительного образования Тверской области</a:t>
            </a:r>
          </a:p>
          <a:p>
            <a:r>
              <a:rPr lang="ru-RU" dirty="0"/>
              <a:t>2.	Областной конкурс "Компьютерные фантазии" среди учащихся школ и учреждений дополнительного образования Тверской области</a:t>
            </a:r>
          </a:p>
          <a:p>
            <a:r>
              <a:rPr lang="ru-RU" dirty="0"/>
              <a:t>3.	Первенство Тверской области по авиамодельному спорту среди школьников в классе метательных </a:t>
            </a:r>
            <a:r>
              <a:rPr lang="ru-RU" dirty="0" smtClean="0"/>
              <a:t>планеров</a:t>
            </a:r>
            <a:endParaRPr lang="ru-RU" dirty="0"/>
          </a:p>
          <a:p>
            <a:r>
              <a:rPr lang="ru-RU" dirty="0"/>
              <a:t>4.	Чемпионат Тверской области по автомодельному спорту в классах шоссейных радиоуправляемых моделей с электродвигателями в закрытом </a:t>
            </a:r>
            <a:r>
              <a:rPr lang="ru-RU" dirty="0" smtClean="0"/>
              <a:t>помещении</a:t>
            </a:r>
            <a:endParaRPr lang="ru-RU" dirty="0"/>
          </a:p>
          <a:p>
            <a:r>
              <a:rPr lang="ru-RU" dirty="0"/>
              <a:t>5.	Областная краеведческая викторина</a:t>
            </a:r>
          </a:p>
          <a:p>
            <a:r>
              <a:rPr lang="ru-RU" dirty="0"/>
              <a:t>6.	Региональная выставка-конкурс прикладного творчества </a:t>
            </a:r>
            <a:r>
              <a:rPr lang="ru-RU" dirty="0" smtClean="0"/>
              <a:t>«</a:t>
            </a:r>
            <a:r>
              <a:rPr lang="ru-RU" dirty="0"/>
              <a:t>Бумажная </a:t>
            </a:r>
            <a:r>
              <a:rPr lang="ru-RU" dirty="0" smtClean="0"/>
              <a:t>фантазия»</a:t>
            </a:r>
            <a:endParaRPr lang="ru-RU" dirty="0"/>
          </a:p>
          <a:p>
            <a:r>
              <a:rPr lang="ru-RU" dirty="0"/>
              <a:t>7.	Региональный конкурс рисунков "Все в поход"</a:t>
            </a:r>
          </a:p>
          <a:p>
            <a:r>
              <a:rPr lang="ru-RU" dirty="0"/>
              <a:t>8.	Региональный конкурс «Время первых»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199" y="5645308"/>
            <a:ext cx="1146147" cy="1146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361" y="923373"/>
            <a:ext cx="1884637" cy="2043896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53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2" y="126761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РЕГИОНАЛЬНЫЕ И ФЕДЕРАЛЬНЫЕ ПРОЕКТЫ ДОД В 2023-2024 УЧЕБНОМ 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200" b="1" dirty="0" smtClean="0">
                <a:solidFill>
                  <a:schemeClr val="accent1"/>
                </a:solidFill>
              </a:rPr>
              <a:t>Федеральные мероприятия</a:t>
            </a:r>
          </a:p>
          <a:p>
            <a:r>
              <a:rPr lang="ru-RU" dirty="0" smtClean="0"/>
              <a:t>1</a:t>
            </a:r>
            <a:r>
              <a:rPr lang="ru-RU" dirty="0"/>
              <a:t>.	Всероссийский образовательный проект «Музейный час»</a:t>
            </a:r>
          </a:p>
          <a:p>
            <a:r>
              <a:rPr lang="ru-RU" dirty="0"/>
              <a:t>2.	 Всероссийский конкурс «Юные исследователи окружающей среды»  </a:t>
            </a:r>
          </a:p>
          <a:p>
            <a:r>
              <a:rPr lang="ru-RU" dirty="0"/>
              <a:t>3.	Всероссийская программа «Классная страна»</a:t>
            </a:r>
          </a:p>
          <a:p>
            <a:r>
              <a:rPr lang="ru-RU" dirty="0"/>
              <a:t>4.	</a:t>
            </a:r>
            <a:r>
              <a:rPr lang="ru-RU" dirty="0" smtClean="0"/>
              <a:t>Всероссийский конкурс </a:t>
            </a:r>
            <a:r>
              <a:rPr lang="ru-RU" dirty="0"/>
              <a:t>«Моя малая родина: природа, культура, этнос»</a:t>
            </a:r>
          </a:p>
          <a:p>
            <a:r>
              <a:rPr lang="ru-RU" dirty="0"/>
              <a:t>5.	Всероссийский урок Победы</a:t>
            </a:r>
          </a:p>
          <a:p>
            <a:r>
              <a:rPr lang="ru-RU" dirty="0"/>
              <a:t>6.	</a:t>
            </a:r>
            <a:r>
              <a:rPr lang="ru-RU" dirty="0" smtClean="0"/>
              <a:t>Всероссийский </a:t>
            </a:r>
            <a:r>
              <a:rPr lang="ru-RU" dirty="0"/>
              <a:t>фестиваль детского и юношеского творчества, в том числе для детей с ограниченными возможностями здоровья</a:t>
            </a:r>
          </a:p>
          <a:p>
            <a:r>
              <a:rPr lang="ru-RU" dirty="0"/>
              <a:t>7.	Всероссийский конкурс методических разработок по реализации дополнительных общеобразовательных программ «Панорама методических кейсов дополнительного образования художественной и социально-гуманитарной направленностей».</a:t>
            </a:r>
          </a:p>
          <a:p>
            <a:r>
              <a:rPr lang="ru-RU" dirty="0"/>
              <a:t>8.	Технологический конкурс «Инженерные кадры России» («</a:t>
            </a:r>
            <a:r>
              <a:rPr lang="ru-RU" dirty="0" err="1"/>
              <a:t>ИКаР</a:t>
            </a:r>
            <a:r>
              <a:rPr lang="ru-RU" dirty="0"/>
              <a:t>»).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908" y="5599126"/>
            <a:ext cx="1146147" cy="1146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181" y="126761"/>
            <a:ext cx="1817495" cy="2033828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53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РЕАЛИЗАЦИЯ ЦЕЛЕВОЙ МОДЕЛИ </a:t>
            </a:r>
            <a:br>
              <a:rPr lang="ru-RU" sz="3200" b="1" dirty="0" smtClean="0"/>
            </a:br>
            <a:r>
              <a:rPr lang="ru-RU" sz="3200" b="1" dirty="0" smtClean="0"/>
              <a:t>В ТВЕРСКОЙ ОБЛАСТИ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445026"/>
            <a:ext cx="10058400" cy="34240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 конец </a:t>
            </a:r>
            <a:r>
              <a:rPr lang="ru-RU" b="1" dirty="0" smtClean="0"/>
              <a:t>2022-2023</a:t>
            </a:r>
            <a:r>
              <a:rPr lang="ru-RU" dirty="0" smtClean="0"/>
              <a:t> учебного года охват детей и молодёжи </a:t>
            </a:r>
            <a:r>
              <a:rPr lang="ru-RU" dirty="0"/>
              <a:t>в возрасте от 5 до 18 лет услугами дополнительного </a:t>
            </a:r>
            <a:r>
              <a:rPr lang="ru-RU" dirty="0" smtClean="0"/>
              <a:t>образования составил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3494BA"/>
                </a:solidFill>
              </a:rPr>
              <a:t>176959 человек (85,2%)</a:t>
            </a:r>
            <a:br>
              <a:rPr lang="ru-RU" sz="2400" b="1" dirty="0" smtClean="0">
                <a:solidFill>
                  <a:srgbClr val="3494BA"/>
                </a:solidFill>
              </a:rPr>
            </a:br>
            <a:endParaRPr lang="ru-RU" sz="2400" b="1" dirty="0">
              <a:solidFill>
                <a:srgbClr val="3494BA"/>
              </a:solidFill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3494BA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3494BA"/>
                </a:solidFill>
              </a:rPr>
              <a:t>Тверская область занимает </a:t>
            </a:r>
            <a:r>
              <a:rPr lang="ru-RU" sz="2400" b="1" dirty="0" smtClean="0">
                <a:solidFill>
                  <a:srgbClr val="3494BA"/>
                </a:solidFill>
              </a:rPr>
              <a:t>второе </a:t>
            </a:r>
            <a:r>
              <a:rPr lang="ru-RU" sz="2400" b="1" dirty="0" smtClean="0">
                <a:solidFill>
                  <a:srgbClr val="3494BA"/>
                </a:solidFill>
              </a:rPr>
              <a:t>место </a:t>
            </a:r>
            <a:r>
              <a:rPr lang="ru-RU" sz="2400" b="1" dirty="0" smtClean="0">
                <a:solidFill>
                  <a:srgbClr val="3494BA"/>
                </a:solidFill>
              </a:rPr>
              <a:t>в </a:t>
            </a:r>
            <a:r>
              <a:rPr lang="ru-RU" sz="2400" b="1" dirty="0" smtClean="0">
                <a:solidFill>
                  <a:srgbClr val="3494BA"/>
                </a:solidFill>
              </a:rPr>
              <a:t>стране среди регионов и превышает установленный плановый показатель (57,5%) на 27,7%</a:t>
            </a:r>
            <a:endParaRPr lang="ru-RU" sz="2400" b="1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2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ОХВАТ ПО НАПРАВЛЕННОСТЯМ </a:t>
            </a:r>
            <a:endParaRPr lang="ru-RU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/>
          </p:nvPr>
        </p:nvGraphicFramePr>
        <p:xfrm>
          <a:off x="1550503" y="2160588"/>
          <a:ext cx="7026967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05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ОХВАТ ПО ВОЗРАСТАМ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570383" y="2160588"/>
          <a:ext cx="6867939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55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СЕРТИФИКАТЫ ПФДО</a:t>
            </a:r>
            <a:endParaRPr lang="ru-RU" b="1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1203315" y="1910079"/>
            <a:ext cx="8596668" cy="6842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Количество сертификатов учёта, выданных </a:t>
            </a:r>
            <a:r>
              <a:rPr lang="ru-RU" dirty="0"/>
              <a:t>в </a:t>
            </a:r>
            <a:r>
              <a:rPr lang="ru-RU" dirty="0" smtClean="0"/>
              <a:t>регионе — </a:t>
            </a:r>
            <a:r>
              <a:rPr lang="ru-RU" b="1" u="sng" dirty="0" smtClean="0">
                <a:solidFill>
                  <a:srgbClr val="3494BA"/>
                </a:solidFill>
              </a:rPr>
              <a:t>52710</a:t>
            </a:r>
            <a:r>
              <a:rPr lang="ru-RU" dirty="0" smtClean="0"/>
              <a:t>, из них </a:t>
            </a:r>
            <a:r>
              <a:rPr lang="ru-RU" dirty="0"/>
              <a:t>обеспеченных номиналом — </a:t>
            </a:r>
            <a:r>
              <a:rPr lang="ru-RU" b="1" u="sng" dirty="0" smtClean="0">
                <a:solidFill>
                  <a:srgbClr val="3494BA"/>
                </a:solidFill>
              </a:rPr>
              <a:t>6783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1410363" y="2767009"/>
          <a:ext cx="9432234" cy="367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3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АСПЕКТЫ РАБОТЫ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7538" y="1166843"/>
            <a:ext cx="86604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Региональный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модельный центр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дополнительного образования детей – ядро системы дополнительного образования детей в Тверской области. Осуществляет организационное, методическое и аналитическое сопровождение и мониторинг развития системы дополнительного образования детей в Тверской области.</a:t>
            </a:r>
            <a:endParaRPr lang="ru-RU" dirty="0"/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 </a:t>
            </a:r>
            <a:endParaRPr lang="ru-RU" dirty="0" smtClean="0"/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pPr indent="449580"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Основной целью деятельности РМЦ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является создание условий для обеспечения в Тверской области эффективной системы взаимодействия в сфере дополнительного образования детей по реализации современных, вариативных и востребованных дополнительных общеобразовательных программ для детей различной направленности, обеспечивающей достижение показателей развития системы дополнительного образования детей.</a:t>
            </a:r>
            <a:endParaRPr lang="ru-RU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76" y="5240216"/>
            <a:ext cx="1146247" cy="11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680" y="212436"/>
            <a:ext cx="10058400" cy="1100051"/>
          </a:xfrm>
        </p:spPr>
        <p:txBody>
          <a:bodyPr/>
          <a:lstStyle/>
          <a:p>
            <a:r>
              <a:rPr lang="ru-RU" dirty="0" smtClean="0"/>
              <a:t>Миссия и смысл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76" y="5240216"/>
            <a:ext cx="1146247" cy="1146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57" y="1828800"/>
            <a:ext cx="4899453" cy="439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761" y="2140884"/>
            <a:ext cx="9583615" cy="392137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опорный центр дополнительного образования детей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- МОЦ) - муниципальное учреждение дополнительного образования, осуществляющее организационное, методическое, аналитическое сопровождение и мониторинг развития системы дополнительного образования детей.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МОЦ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создание условий для развития системы дополнительного образования детей, в том числе по реализации современных, вариативных и востребованных дополнительных общеобразовательных программ для детей по направленностям дополнительного образования через эффективную систему взаимодействия со всеми участниками реализации Целевой модели для обеспечения достижения показателей Целевой модели в муниципалитетах. 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76" y="5240216"/>
            <a:ext cx="1146247" cy="11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171</TotalTime>
  <Words>862</Words>
  <Application>Microsoft Office PowerPoint</Application>
  <PresentationFormat>Широкоэкранный</PresentationFormat>
  <Paragraphs>188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Calibri Light</vt:lpstr>
      <vt:lpstr>Times New Roman</vt:lpstr>
      <vt:lpstr>Ретро</vt:lpstr>
      <vt:lpstr>ПОДВЕДЕНИЕ ИТОГОВ РАБОТЫ МУНИЦИПАЛЬНЫХ ОПОРНЫХ ЦЕНТРОВ ЗА 2022-2023 УЧЕБНЫЙ ГОД И ПЛАНИРОВАНИЕ ЗАДАЧ</vt:lpstr>
      <vt:lpstr>РЕГИОНАЛЬНЫЙ МОДЕЛЬНЫЙ ЦЕНТР: СТРУКТУРА</vt:lpstr>
      <vt:lpstr>РЕАЛИЗАЦИЯ ЦЕЛЕВОЙ МОДЕЛИ  В ТВЕРСКОЙ ОБЛАСТИ</vt:lpstr>
      <vt:lpstr>ОХВАТ ПО НАПРАВЛЕННОСТЯМ </vt:lpstr>
      <vt:lpstr>ОХВАТ ПО ВОЗРАСТАМ</vt:lpstr>
      <vt:lpstr>СЕРТИФИКАТЫ ПФДО</vt:lpstr>
      <vt:lpstr>ОСНОВНЫЕ АСПЕКТЫ РАБОТЫ</vt:lpstr>
      <vt:lpstr>Миссия и смысл</vt:lpstr>
      <vt:lpstr>Презентация PowerPoint</vt:lpstr>
      <vt:lpstr>Нормативно-правовая база (основное) </vt:lpstr>
      <vt:lpstr>Презентация PowerPoint</vt:lpstr>
      <vt:lpstr>ПИЛОТЫ 2023 ГОДА</vt:lpstr>
      <vt:lpstr>Туристско – краеведческая  направленность по данным Навигатора ДО  </vt:lpstr>
      <vt:lpstr>Количество присвоенных сертификатов учёта пилотов 2023 года </vt:lpstr>
      <vt:lpstr>ПИЛОТЫ 2022 ГОДА</vt:lpstr>
      <vt:lpstr>«ПЯТЁРКА» лидеров среди ПИЛОТОВ 2022 ГОДА ПО ЗАПОЛНЕНИЮ ДОРОЖНОЙ КАРТЫ</vt:lpstr>
      <vt:lpstr>Количество выданных сертификатов среди пилотов 2022 года </vt:lpstr>
      <vt:lpstr>Процент выданных сертификатов среди пилотов 2022 года </vt:lpstr>
      <vt:lpstr>«Тройка» лидеров по охвату Информационной кампании пилотов 2022 года в сети Интернет</vt:lpstr>
      <vt:lpstr>«Тройка» лидеров по охвату Информационной кампании пилотов 2022 года в сети Интернет</vt:lpstr>
      <vt:lpstr>«Тройка» лидеров по охвату Информационной кампании пилотов 2022 года в сети Интернет</vt:lpstr>
      <vt:lpstr>«Пятёрка» лидеров-МОЦ  по охвату детей в дополнительном образовании  Тверской области</vt:lpstr>
      <vt:lpstr>«Пятёрка» лидеров-МОЦ по охвату детей в дополнительном образовании Тверской области с количеством проживающих детей в муниципалитете менее 1000 </vt:lpstr>
      <vt:lpstr>РЕГИОНАЛЬНЫЕ И ФЕДЕРАЛЬНЫЕ ПРОЕКТЫ ДОД В 2023-2024 УЧЕБНОМ ГОДУ</vt:lpstr>
      <vt:lpstr>РЕГИОНАЛЬНЫЕ И ФЕДЕРАЛЬНЫЕ ПРОЕКТЫ ДОД В 2023-2024 УЧЕБНОМ ГОДУ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ПОДВЕДЕНИЕ ИТОГОВ РАБОТЫ МУНИЦИПАЛЬНЫХ ОПОРНЫХ ЦЕНТРОВ ЗА 2022-2023 УЧЕБНЫЙ ГОД И ПЛАНИРОВАНИЕ ЗАДАЧ</dc:title>
  <dc:creator>Эльвира М. Мамедова</dc:creator>
  <cp:lastModifiedBy>Светлана В. Шамакина</cp:lastModifiedBy>
  <cp:revision>50</cp:revision>
  <dcterms:created xsi:type="dcterms:W3CDTF">2023-05-24T07:05:12Z</dcterms:created>
  <dcterms:modified xsi:type="dcterms:W3CDTF">2023-06-19T12:54:38Z</dcterms:modified>
</cp:coreProperties>
</file>